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2" r:id="rId3"/>
    <p:sldId id="273" r:id="rId4"/>
    <p:sldId id="274" r:id="rId5"/>
    <p:sldId id="275" r:id="rId6"/>
    <p:sldId id="276" r:id="rId7"/>
    <p:sldId id="277" r:id="rId8"/>
    <p:sldId id="278" r:id="rId9"/>
    <p:sldId id="280" r:id="rId10"/>
    <p:sldId id="27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5/25/2022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5/25/2022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2 Lecture 7</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5/25/2022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5/25/2022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5/25/2022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5/25/2022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2:  The Federal Legislative Power</a:t>
            </a:r>
          </a:p>
          <a:p>
            <a:pPr lvl="1"/>
            <a:r>
              <a:rPr lang="en-US" dirty="0"/>
              <a:t>Lecture 7: Taxing and Spending Power</a:t>
            </a:r>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 of the Taxing and Spending Power</a:t>
            </a:r>
          </a:p>
        </p:txBody>
      </p:sp>
      <p:sp>
        <p:nvSpPr>
          <p:cNvPr id="3" name="Content Placeholder 2"/>
          <p:cNvSpPr>
            <a:spLocks noGrp="1"/>
          </p:cNvSpPr>
          <p:nvPr>
            <p:ph idx="1"/>
          </p:nvPr>
        </p:nvSpPr>
        <p:spPr/>
        <p:txBody>
          <a:bodyPr>
            <a:normAutofit lnSpcReduction="10000"/>
          </a:bodyPr>
          <a:lstStyle/>
          <a:p>
            <a:pPr marL="342900" lvl="1" indent="-342900">
              <a:buFont typeface="Arial" pitchFamily="34" charset="0"/>
              <a:buChar char="•"/>
            </a:pPr>
            <a:r>
              <a:rPr lang="en-US" dirty="0"/>
              <a:t>The taxing and spending power “gives the Federal Government considerable influence even in areas where it can’t directly regulate. The Federal Government may enact a tax on an activity that it cannot authorize, forbid, or otherwise control.  And in exercising its spending power, Congress may offer funds to the States, and may condition those offers on compliance with specified conditions. These offers may well induce the States to adopt policies that the Federal Government itself could not impose.” (</a:t>
            </a:r>
            <a:r>
              <a:rPr lang="en-US" i="1" dirty="0"/>
              <a:t>Sebelius</a:t>
            </a:r>
            <a:r>
              <a:rPr lang="en-US" dirty="0"/>
              <a:t>, CB 134)</a:t>
            </a:r>
          </a:p>
          <a:p>
            <a:endParaRPr lang="en-US" dirty="0"/>
          </a:p>
        </p:txBody>
      </p:sp>
    </p:spTree>
    <p:extLst>
      <p:ext uri="{BB962C8B-B14F-4D97-AF65-F5344CB8AC3E}">
        <p14:creationId xmlns:p14="http://schemas.microsoft.com/office/powerpoint/2010/main" val="2434318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Taxing and Spending Power</a:t>
            </a:r>
          </a:p>
        </p:txBody>
      </p:sp>
      <p:sp>
        <p:nvSpPr>
          <p:cNvPr id="3" name="Content Placeholder 2"/>
          <p:cNvSpPr>
            <a:spLocks noGrp="1"/>
          </p:cNvSpPr>
          <p:nvPr>
            <p:ph idx="1"/>
          </p:nvPr>
        </p:nvSpPr>
        <p:spPr>
          <a:xfrm>
            <a:off x="457200" y="1600200"/>
            <a:ext cx="8229600" cy="4495800"/>
          </a:xfrm>
        </p:spPr>
        <p:txBody>
          <a:bodyPr>
            <a:normAutofit fontScale="85000" lnSpcReduction="10000"/>
          </a:bodyPr>
          <a:lstStyle/>
          <a:p>
            <a:r>
              <a:rPr lang="en-US" dirty="0"/>
              <a:t>“Congress shall have the Power to lay and collect Taxes, Duties, Imposts and Excises, to pay the Debts and provide for the common </a:t>
            </a:r>
            <a:r>
              <a:rPr lang="en-US" dirty="0" err="1"/>
              <a:t>Defence</a:t>
            </a:r>
            <a:r>
              <a:rPr lang="en-US" dirty="0"/>
              <a:t> and general Welfare of the United States; but all the Duties, Imposts and Excises shall be uniform throughout the United States.” (Article I, Section 8). </a:t>
            </a:r>
          </a:p>
          <a:p>
            <a:pPr marL="0" indent="0">
              <a:buNone/>
            </a:pPr>
            <a:endParaRPr lang="en-US" sz="1200" dirty="0"/>
          </a:p>
          <a:p>
            <a:r>
              <a:rPr lang="en-US" dirty="0"/>
              <a:t>Case law has interpreted this clause broadly – Congress is not limited to taxing and spending only to carry out other power enumerated in Article I, but rather has broad authority to tax and spend for the general welfare.</a:t>
            </a:r>
          </a:p>
          <a:p>
            <a:pPr marL="0" indent="0">
              <a:buNone/>
            </a:pPr>
            <a:endParaRPr lang="en-US" dirty="0"/>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Dakota v. Dole (1987)</a:t>
            </a:r>
          </a:p>
        </p:txBody>
      </p:sp>
      <p:sp>
        <p:nvSpPr>
          <p:cNvPr id="3" name="Content Placeholder 2"/>
          <p:cNvSpPr>
            <a:spLocks noGrp="1"/>
          </p:cNvSpPr>
          <p:nvPr>
            <p:ph idx="1"/>
          </p:nvPr>
        </p:nvSpPr>
        <p:spPr/>
        <p:txBody>
          <a:bodyPr>
            <a:normAutofit/>
          </a:bodyPr>
          <a:lstStyle/>
          <a:p>
            <a:pPr marL="0" indent="0">
              <a:buNone/>
            </a:pPr>
            <a:r>
              <a:rPr lang="en-US" dirty="0"/>
              <a:t>Background </a:t>
            </a:r>
          </a:p>
          <a:p>
            <a:r>
              <a:rPr lang="en-US" dirty="0"/>
              <a:t>A federal law sought to create a 21-year-old drinking age by withholding a portion of federal highway funds from any state government that failed to impose such a drinking age. </a:t>
            </a:r>
          </a:p>
        </p:txBody>
      </p:sp>
    </p:spTree>
    <p:extLst>
      <p:ext uri="{BB962C8B-B14F-4D97-AF65-F5344CB8AC3E}">
        <p14:creationId xmlns:p14="http://schemas.microsoft.com/office/powerpoint/2010/main" val="133201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Dakota v. Dole</a:t>
            </a:r>
          </a:p>
        </p:txBody>
      </p:sp>
      <p:sp>
        <p:nvSpPr>
          <p:cNvPr id="3" name="Content Placeholder 2"/>
          <p:cNvSpPr>
            <a:spLocks noGrp="1"/>
          </p:cNvSpPr>
          <p:nvPr>
            <p:ph idx="1"/>
          </p:nvPr>
        </p:nvSpPr>
        <p:spPr>
          <a:xfrm>
            <a:off x="457200" y="1417638"/>
            <a:ext cx="8229600" cy="4906962"/>
          </a:xfrm>
        </p:spPr>
        <p:txBody>
          <a:bodyPr>
            <a:normAutofit fontScale="70000" lnSpcReduction="20000"/>
          </a:bodyPr>
          <a:lstStyle/>
          <a:p>
            <a:pPr marL="0" indent="0">
              <a:buNone/>
            </a:pPr>
            <a:r>
              <a:rPr lang="en-US" sz="3600" dirty="0"/>
              <a:t>Issue: Is it a valid constitutional exercise of the spending power for Congress to place conditions on grants to state and local governments?  (When are conditions are permissible?)</a:t>
            </a:r>
          </a:p>
          <a:p>
            <a:pPr marL="0" indent="0">
              <a:buNone/>
            </a:pPr>
            <a:endParaRPr lang="en-US" sz="1400" dirty="0"/>
          </a:p>
          <a:p>
            <a:r>
              <a:rPr lang="en-US" dirty="0"/>
              <a:t>Limitations on the spending power (from prior case law): </a:t>
            </a:r>
          </a:p>
          <a:p>
            <a:pPr marL="914400" lvl="1" indent="-514350">
              <a:buFont typeface="+mj-lt"/>
              <a:buAutoNum type="arabicPeriod"/>
            </a:pPr>
            <a:r>
              <a:rPr lang="en-US" dirty="0"/>
              <a:t>The exercise of the spending power must be in the pursuit of the general welfare.</a:t>
            </a:r>
          </a:p>
          <a:p>
            <a:pPr lvl="2" indent="-342900">
              <a:buFont typeface="Calibri" panose="020F0502020204030204" pitchFamily="34" charset="0"/>
              <a:buChar char="⁻"/>
            </a:pPr>
            <a:r>
              <a:rPr lang="en-US" dirty="0"/>
              <a:t>There is substantial deference to Congress here.</a:t>
            </a:r>
          </a:p>
          <a:p>
            <a:pPr marL="914400" lvl="1" indent="-514350">
              <a:buFont typeface="+mj-lt"/>
              <a:buAutoNum type="arabicPeriod"/>
            </a:pPr>
            <a:r>
              <a:rPr lang="en-US" dirty="0"/>
              <a:t>If Congress desires to condition the States receipt of federal funds, it must do so unambiguously so that States can make a fully informed decision.</a:t>
            </a:r>
          </a:p>
          <a:p>
            <a:pPr marL="914400" lvl="1" indent="-514350">
              <a:buFont typeface="+mj-lt"/>
              <a:buAutoNum type="arabicPeriod"/>
            </a:pPr>
            <a:r>
              <a:rPr lang="en-US" dirty="0"/>
              <a:t>Conditions on federal grants may be illegitimate if they are unrelated to the federal interest in particular national projects or programs. </a:t>
            </a:r>
          </a:p>
          <a:p>
            <a:pPr marL="914400" lvl="1" indent="-514350">
              <a:buFont typeface="+mj-lt"/>
              <a:buAutoNum type="arabicPeriod"/>
            </a:pPr>
            <a:r>
              <a:rPr lang="en-US" dirty="0"/>
              <a:t>Other constitutional provisions may provide an independent bar to the conditional grant of federal funds.</a:t>
            </a:r>
          </a:p>
          <a:p>
            <a:pPr marL="1257300" lvl="2" indent="-457200">
              <a:buFont typeface="Calibri" panose="020F0502020204030204" pitchFamily="34" charset="0"/>
              <a:buChar char="⁻"/>
            </a:pPr>
            <a:r>
              <a:rPr lang="en-US" dirty="0"/>
              <a:t>For example, the 10</a:t>
            </a:r>
            <a:r>
              <a:rPr lang="en-US" baseline="30000" dirty="0"/>
              <a:t>th</a:t>
            </a:r>
            <a:r>
              <a:rPr lang="en-US" dirty="0"/>
              <a:t> Amendment may be a limitation if the financial inducement passes the point where “pressure turns into compulsion.” (CB 246)</a:t>
            </a:r>
          </a:p>
          <a:p>
            <a:pPr marL="914400" lvl="1" indent="-514350">
              <a:buFont typeface="+mj-lt"/>
              <a:buAutoNum type="arabicPeriod"/>
            </a:pPr>
            <a:endParaRPr lang="en-US" dirty="0"/>
          </a:p>
          <a:p>
            <a:pPr marL="914400" lvl="1" indent="-514350">
              <a:buFont typeface="+mj-lt"/>
              <a:buAutoNum type="arabicPeriod"/>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25712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South Dakota v. Dole</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The condition of withholding funds from states that do not maintain a minimum age drinking law is a constitutional congressional exercise of the spending power.</a:t>
            </a:r>
          </a:p>
          <a:p>
            <a:r>
              <a:rPr lang="en-US" dirty="0"/>
              <a:t>The condition imposed by Congress was directly related to one of the main purposes behind federal highway money (creating safe interstate travel). </a:t>
            </a:r>
          </a:p>
          <a:p>
            <a:r>
              <a:rPr lang="en-US" dirty="0"/>
              <a:t>The financial inducement offered here did not rise to the level of coercion. </a:t>
            </a:r>
          </a:p>
          <a:p>
            <a:pPr lvl="1"/>
            <a:r>
              <a:rPr lang="en-US" dirty="0"/>
              <a:t>“When we consider, for a moment, that all South Dakota would lose [if the state kept the drinking age] is 5% of the funds otherwise obtainable under specified highway grant programs, the argument as to coercion is shown to be more rhetoric than fact.” (CB 246-247)</a:t>
            </a:r>
          </a:p>
          <a:p>
            <a:endParaRPr lang="en-US" dirty="0"/>
          </a:p>
        </p:txBody>
      </p:sp>
    </p:spTree>
    <p:extLst>
      <p:ext uri="{BB962C8B-B14F-4D97-AF65-F5344CB8AC3E}">
        <p14:creationId xmlns:p14="http://schemas.microsoft.com/office/powerpoint/2010/main" val="2792677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Federation of Independent Business v. Sebelius (2012)</a:t>
            </a:r>
          </a:p>
        </p:txBody>
      </p:sp>
      <p:sp>
        <p:nvSpPr>
          <p:cNvPr id="3" name="Content Placeholder 2"/>
          <p:cNvSpPr>
            <a:spLocks noGrp="1"/>
          </p:cNvSpPr>
          <p:nvPr>
            <p:ph idx="1"/>
          </p:nvPr>
        </p:nvSpPr>
        <p:spPr/>
        <p:txBody>
          <a:bodyPr>
            <a:normAutofit fontScale="77500" lnSpcReduction="20000"/>
          </a:bodyPr>
          <a:lstStyle/>
          <a:p>
            <a:r>
              <a:rPr lang="en-US" dirty="0"/>
              <a:t>The case involves constitutional challenges to two provisions of the Patient Protection and Affordable Care Act.</a:t>
            </a:r>
          </a:p>
          <a:p>
            <a:pPr marL="0" indent="0">
              <a:buNone/>
            </a:pPr>
            <a:r>
              <a:rPr lang="en-US" sz="1000" dirty="0"/>
              <a:t> </a:t>
            </a:r>
            <a:endParaRPr lang="en-US" dirty="0"/>
          </a:p>
          <a:p>
            <a:r>
              <a:rPr lang="en-US" dirty="0"/>
              <a:t>One challenged provision is the individual mandate, which requires individuals to purchase a health insurance policy providing a minimum level of coverage. </a:t>
            </a:r>
          </a:p>
          <a:p>
            <a:pPr lvl="1"/>
            <a:r>
              <a:rPr lang="en-US" dirty="0"/>
              <a:t>Those that do not comply with the individual mandate must make a “shared responsibility payment” to the Federal Government, which is calculated as a percentage of household income, subject to a floor based on a specified dollar amount and a ceiling based on the average annual premium the individual would have to pay for qualifying private health insurance. </a:t>
            </a:r>
          </a:p>
        </p:txBody>
      </p:sp>
    </p:spTree>
    <p:extLst>
      <p:ext uri="{BB962C8B-B14F-4D97-AF65-F5344CB8AC3E}">
        <p14:creationId xmlns:p14="http://schemas.microsoft.com/office/powerpoint/2010/main" val="2787796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Federation of Independent Business v. </a:t>
            </a:r>
            <a:r>
              <a:rPr lang="en-US" dirty="0" err="1"/>
              <a:t>Sebelius</a:t>
            </a:r>
            <a:r>
              <a:rPr lang="en-US" dirty="0"/>
              <a:t> </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Issue: Is the shared responsibility payment provision of the individual mandate a constitutional exercise of Congressional power? </a:t>
            </a:r>
          </a:p>
          <a:p>
            <a:r>
              <a:rPr lang="en-US" dirty="0"/>
              <a:t>Congress describes the shared responsibility payment as a penalty rather than a tax. However, it looks like a tax in many respects: </a:t>
            </a:r>
          </a:p>
          <a:p>
            <a:pPr lvl="1"/>
            <a:r>
              <a:rPr lang="en-US" dirty="0"/>
              <a:t>It is paid into the Treasury by the taxpayer when they file their tax returns</a:t>
            </a:r>
          </a:p>
          <a:p>
            <a:pPr lvl="1"/>
            <a:r>
              <a:rPr lang="en-US" dirty="0"/>
              <a:t>Does not apply to individuals who do not pay federal income taxes because their household income is less than the filing threshold</a:t>
            </a:r>
          </a:p>
          <a:p>
            <a:pPr lvl="1"/>
            <a:r>
              <a:rPr lang="en-US" dirty="0"/>
              <a:t>The amount of the payment is calculated by factors that are typical of a tax payment.</a:t>
            </a:r>
          </a:p>
          <a:p>
            <a:pPr lvl="1"/>
            <a:r>
              <a:rPr lang="en-US" dirty="0"/>
              <a:t>The requirement to pay is found in the Internal Revenue Code and enforced by the IRS, which must assess and collect it in the same manner as taxes.</a:t>
            </a:r>
          </a:p>
          <a:p>
            <a:pPr lvl="1"/>
            <a:r>
              <a:rPr lang="en-US" dirty="0"/>
              <a:t>The payment has the essential feature of a tax: it produces at least some revenue for the government. </a:t>
            </a:r>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970657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Federation of Independent Business v. </a:t>
            </a:r>
            <a:r>
              <a:rPr lang="en-US" dirty="0" err="1"/>
              <a:t>Sebelius</a:t>
            </a:r>
            <a:r>
              <a:rPr lang="en-US" dirty="0"/>
              <a:t>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The Affordable Care Act’s requirement that certain individuals pay a financial penalty for not obtaining health insurance may reasonably be characterized as a tax that is permissible under Congress’ taxing power. </a:t>
            </a:r>
          </a:p>
          <a:p>
            <a:pPr marL="857250" lvl="1" indent="-457200">
              <a:buFont typeface="Arial" panose="020B0604020202020204" pitchFamily="34" charset="0"/>
              <a:buChar char="•"/>
            </a:pPr>
            <a:r>
              <a:rPr lang="en-US" dirty="0"/>
              <a:t>The provision looks like a tax and acts like a tax, therefore it is a tax, and within Congress’ taxing power to impose. </a:t>
            </a:r>
          </a:p>
          <a:p>
            <a:pPr marL="1257300" lvl="2" indent="-457200">
              <a:buFontTx/>
              <a:buChar char="-"/>
            </a:pPr>
            <a:r>
              <a:rPr lang="en-US" dirty="0"/>
              <a:t>“Our precedent demonstrates that Congress had the power to impose the [provision] . . . under the taxing power . . . [it] need not be read to do more than impose a tax. That is sufficient to sustain it.” (CB 139)</a:t>
            </a:r>
          </a:p>
          <a:p>
            <a:pPr marL="857250" lvl="1" indent="-457200">
              <a:buFont typeface="Arial" panose="020B0604020202020204" pitchFamily="34" charset="0"/>
              <a:buChar char="•"/>
            </a:pPr>
            <a:r>
              <a:rPr lang="en-US" dirty="0"/>
              <a:t>It does not matter that the payment is designed to expand health insurance coverage .</a:t>
            </a:r>
          </a:p>
          <a:p>
            <a:pPr marL="1257300" lvl="2" indent="-457200">
              <a:buFontTx/>
              <a:buChar char="-"/>
            </a:pPr>
            <a:r>
              <a:rPr lang="en-US" dirty="0"/>
              <a:t>“Taxes that seek to influence conduct are nothing new. . . that [the provision] seeks to shape decisions about whether to buy health insurance does not meant that it cannot be a valid exercise of the taxing power.” (CB 139)</a:t>
            </a:r>
          </a:p>
        </p:txBody>
      </p:sp>
    </p:spTree>
    <p:extLst>
      <p:ext uri="{BB962C8B-B14F-4D97-AF65-F5344CB8AC3E}">
        <p14:creationId xmlns:p14="http://schemas.microsoft.com/office/powerpoint/2010/main" val="1462872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Federation of Independent Business v. </a:t>
            </a:r>
            <a:r>
              <a:rPr lang="en-US" dirty="0" err="1"/>
              <a:t>Sebelius</a:t>
            </a:r>
            <a:r>
              <a:rPr lang="en-US" dirty="0"/>
              <a:t> </a:t>
            </a:r>
          </a:p>
        </p:txBody>
      </p:sp>
      <p:sp>
        <p:nvSpPr>
          <p:cNvPr id="3" name="Content Placeholder 2"/>
          <p:cNvSpPr>
            <a:spLocks noGrp="1"/>
          </p:cNvSpPr>
          <p:nvPr>
            <p:ph idx="1"/>
          </p:nvPr>
        </p:nvSpPr>
        <p:spPr/>
        <p:txBody>
          <a:bodyPr/>
          <a:lstStyle/>
          <a:p>
            <a:pPr marL="457200" lvl="1" indent="-457200">
              <a:buFont typeface="Arial" panose="020B0604020202020204" pitchFamily="34" charset="0"/>
              <a:buChar char="•"/>
            </a:pPr>
            <a:r>
              <a:rPr lang="en-US" dirty="0"/>
              <a:t>The tax also does not violate the Direct Tax Clause, which says that any direct tax must be apportioned so that each State pays in proportion to its population.</a:t>
            </a:r>
          </a:p>
          <a:p>
            <a:pPr marL="857250" lvl="2" indent="-457200">
              <a:buFont typeface="Calibri" panose="020F0502020204030204" pitchFamily="34" charset="0"/>
              <a:buChar char="⁻"/>
            </a:pPr>
            <a:r>
              <a:rPr lang="en-US" dirty="0"/>
              <a:t>“No capitation, or other direct, Tax shall be laid, unless in Proportion to the Census or Enumeration herein before directed to be taken.” (Article 1, Section 9, clause 4). </a:t>
            </a:r>
          </a:p>
          <a:p>
            <a:pPr marL="857250" lvl="2" indent="-457200">
              <a:buFont typeface="Calibri" panose="020F0502020204030204" pitchFamily="34" charset="0"/>
              <a:buChar char="⁻"/>
            </a:pPr>
            <a:r>
              <a:rPr lang="en-US" dirty="0"/>
              <a:t>“A tax on [the lack of health insurance] does not fall within any recognized category of direct tax.”  (CB 140)</a:t>
            </a:r>
          </a:p>
          <a:p>
            <a:pPr marL="0" indent="0">
              <a:buNone/>
            </a:pPr>
            <a:endParaRPr lang="en-US" dirty="0"/>
          </a:p>
        </p:txBody>
      </p:sp>
    </p:spTree>
    <p:extLst>
      <p:ext uri="{BB962C8B-B14F-4D97-AF65-F5344CB8AC3E}">
        <p14:creationId xmlns:p14="http://schemas.microsoft.com/office/powerpoint/2010/main" val="495553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3762</TotalTime>
  <Words>1110</Words>
  <Application>Microsoft Office PowerPoint</Application>
  <PresentationFormat>On-screen Show (4:3)</PresentationFormat>
  <Paragraphs>52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Constitutional Law</vt:lpstr>
      <vt:lpstr>Taxing and Spending Power</vt:lpstr>
      <vt:lpstr>South Dakota v. Dole (1987)</vt:lpstr>
      <vt:lpstr>South Dakota v. Dole</vt:lpstr>
      <vt:lpstr>South Dakota v. Dole</vt:lpstr>
      <vt:lpstr>National Federation of Independent Business v. Sebelius (2012)</vt:lpstr>
      <vt:lpstr>National Federation of Independent Business v. Sebelius </vt:lpstr>
      <vt:lpstr>National Federation of Independent Business v. Sebelius </vt:lpstr>
      <vt:lpstr>National Federation of Independent Business v. Sebelius </vt:lpstr>
      <vt:lpstr>Summary of the Taxing and Spending Power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5</cp:revision>
  <dcterms:created xsi:type="dcterms:W3CDTF">2014-06-13T07:23:28Z</dcterms:created>
  <dcterms:modified xsi:type="dcterms:W3CDTF">2022-05-25T14:31:03Z</dcterms:modified>
</cp:coreProperties>
</file>